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74" r:id="rId2"/>
    <p:sldId id="256" r:id="rId3"/>
    <p:sldId id="257" r:id="rId4"/>
    <p:sldId id="258" r:id="rId5"/>
    <p:sldId id="269" r:id="rId6"/>
    <p:sldId id="260" r:id="rId7"/>
    <p:sldId id="261" r:id="rId8"/>
    <p:sldId id="262" r:id="rId9"/>
    <p:sldId id="270" r:id="rId10"/>
    <p:sldId id="271" r:id="rId11"/>
    <p:sldId id="264" r:id="rId12"/>
    <p:sldId id="273" r:id="rId13"/>
    <p:sldId id="266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C7C7"/>
    <a:srgbClr val="5DA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2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2B4F7-76E7-4C32-A6C4-C8F745A0E399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AEF30-93A6-4805-93A8-8D6597764C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36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71-AC74-4A65-AE54-28B385979E72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5804D-C899-4FCD-AB8F-5B2A8CB0B555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C938-1546-48E6-90AF-07D45253D37E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BC4B-D9A1-42A3-A8F5-9878739B16A2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4C385-2DC3-422F-A432-3AD160EE152F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0A9F-FE5D-4216-BC7F-1ACC8E16E070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DF42-B717-45D0-9082-D861A76462CE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31692-DF74-4EEA-BB44-31C2A72F2118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FFA2-361C-419A-AF85-753126DB31EE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D377-E3A3-49E1-8ABC-674D73B13AE8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E3BC-69D5-44C1-8E1C-57887C33D079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CA013-8C66-451B-B988-21713823B4E7}" type="datetime1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8E3AB-2736-4975-8941-78A31D111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1" y="857232"/>
            <a:ext cx="864399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Обзор  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правоприменительной практики Межрегионального управления №118 Федерального медико-биологического агентства в 1 полугодии  2017 г.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Полярные Зори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24.08.2017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Массовые типовые нарушения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продолжение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28670"/>
            <a:ext cx="8715436" cy="307183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10.Нарушение технического регламента  о требованиях безопасности крови, ее продуктов, кровезамещающих растворов и технических средств, используемых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трансфузионно-инфузионной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терапии.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11. Отсутствуют сведения о результатах контрольной проверки  группы донорской крови из контейнеров, отсутствуют сведения о результатах постановки проб на совместимость и биологической пробы.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12. Нарушение требований к проведению иммуногематологических исследований эритроцитов доноров и реципиентов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Административные санкции.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642918"/>
          <a:ext cx="8643999" cy="578647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96612"/>
                <a:gridCol w="1950916"/>
                <a:gridCol w="1875881"/>
                <a:gridCol w="1320590"/>
              </a:tblGrid>
              <a:tr h="102417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Вынесено постановлений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отношении юридических лиц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 отношении должностных лиц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4528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Главным государственным санитарным врачом /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руководителем МРУ №118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0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8365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сфере санитарно-эпидемиологического благополучия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036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 предупреждении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036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 наложении штрафа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4/63000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12/23000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16/68000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425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 отстранении от работы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912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 прекращении производства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Административные санкции.  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продолжение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7849816"/>
              </p:ext>
            </p:extLst>
          </p:nvPr>
        </p:nvGraphicFramePr>
        <p:xfrm>
          <a:off x="214282" y="642921"/>
          <a:ext cx="8715436" cy="608859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17644"/>
                <a:gridCol w="2194006"/>
                <a:gridCol w="2194006"/>
                <a:gridCol w="1709780"/>
              </a:tblGrid>
              <a:tr h="98208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Вынесено постановлений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отношении юридических лиц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 отношении должностных лиц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208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сфере донорства крови и её компонентов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603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 предупреждении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208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 наложении штрафа/на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сумму </a:t>
                      </a:r>
                      <a:r>
                        <a:rPr lang="ru-RU" sz="20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1/20000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1/20000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770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Судом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8448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 наложении штрафа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2/23000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4/4500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6/27500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464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 санкций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165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 них штраф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7/106000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latin typeface="Times New Roman" pitchFamily="18" charset="0"/>
                          <a:cs typeface="Times New Roman" pitchFamily="18" charset="0"/>
                        </a:rPr>
                        <a:t>16/27500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23/133500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Профилактика нарушений обязательных требований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428736"/>
            <a:ext cx="8643998" cy="46434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Программа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профилактики нарушений обязательных требований в области обеспечения санитарно-эпидемиологического благополучия в организациях отдельных отраслей промышленности с особо опасными условиями труда и на территории, обслуживаемой Межрегиональным управлением №118 Федерального медико-биологического агентства, на 2017 год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3500462"/>
          </a:xfrm>
        </p:spPr>
        <p:txBody>
          <a:bodyPr>
            <a:no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Будем работать?!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92866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Основания проведения публичного обсуждения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928670"/>
            <a:ext cx="8501122" cy="54292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ст. 8.2. Федерального закона от 26.12.2008 г. №294-ФЗ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контроля».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ст. 9 Федерального закона от 30.03.1999 № 52-ФЗ « О санитарно-эпидемиологическом благополучии населения»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ФМБА России от 14.07. 2017 г. № 140</a:t>
            </a:r>
          </a:p>
          <a:p>
            <a:pPr marL="514350" indent="-514350" algn="just"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по организации и проведению публичных обсуждений правоприменительной практики… разработанные во исполнение приоритетной программы «Реформа контрольно-надзорной деятельности»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Цели и задачи публичного обсуждения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285860"/>
            <a:ext cx="8429684" cy="5000660"/>
          </a:xfrm>
          <a:prstGeom prst="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Доведение до сведения субъектов, осуществляющих деятельность в подконтрольных Управлению сферах информации о типичных нарушениях обязательных требований, а также санкциях, применяемых к нарушителям.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Повышение информированности широкого круга юридических лиц и индивидуальных предпринимателей, предотвращение ими типовых нарушений.</a:t>
            </a:r>
          </a:p>
          <a:p>
            <a:pPr algn="ctr"/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Полномочия МРУ № 118 ФМБА России, как органа контроля (надзора)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285860"/>
            <a:ext cx="8715436" cy="5357850"/>
          </a:xfrm>
          <a:prstGeom prst="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Межрегиональное управление № 118 осуществляет</a:t>
            </a:r>
          </a:p>
          <a:p>
            <a:pPr marL="514350" indent="-514350" algn="just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государственный надзор в сфере санитарно-эпидемиологического благополучия работников предприятий, организаций и населения муниципального образования город Полярные Зори с подведомственной территорией . </a:t>
            </a:r>
          </a:p>
          <a:p>
            <a:pPr marL="514350" indent="-514350" algn="just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Надзор в сфере донорства крови и её компонентов на территории Мурманской области и Республики Карелия.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Основания обязательных требований.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857232"/>
            <a:ext cx="9144000" cy="3286148"/>
          </a:xfrm>
          <a:prstGeom prst="round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Федеральный закон от 30 марта 1999 г. № 52-ФЗ «О санитарно-эпидемиологическом благополучии населения» </a:t>
            </a:r>
          </a:p>
          <a:p>
            <a:pPr lvl="0" algn="just"/>
            <a:r>
              <a:rPr lang="ru-RU" sz="2400" dirty="0" smtClean="0"/>
              <a:t>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Федерального закона от 20.07.2012 г. № 125-ФЗ «О донорстве крови и ее компонентов»</a:t>
            </a:r>
          </a:p>
          <a:p>
            <a:pPr lvl="0"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Другие  законы – всего 18</a:t>
            </a:r>
          </a:p>
          <a:p>
            <a:pPr algn="just"/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4214818"/>
            <a:ext cx="8501122" cy="1285884"/>
          </a:xfrm>
          <a:prstGeom prst="roundRect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Нормативно-правовые акты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Регламенты Таможенного союза -  17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Сан П и Н, СП, ГН, регламенты – 313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5572140"/>
            <a:ext cx="7715304" cy="1000132"/>
          </a:xfrm>
          <a:prstGeom prst="roundRect">
            <a:avLst/>
          </a:prstGeom>
          <a:ln w="28575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Правительственные постановления, приказы МЗ  РФ,  ФМБА России, Постановления главного государственного санитарного врача РФ.</a:t>
            </a:r>
          </a:p>
          <a:p>
            <a:pPr algn="ctr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Регламентирование надзорной деятельности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215082"/>
          </a:xfr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endParaRPr lang="ru-RU" sz="4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Федеральный закон от 26.12.2008 г. №294-ФЗ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23 ноября 2009 г. N 944</a:t>
            </a:r>
            <a:br>
              <a:rPr lang="ru-RU" sz="5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"Об утверждении перечня видов деятельности в сфере здравоохранения, сфере образования и социальной сфере, осуществляемых юридическими лицами и индивидуальными предпринимателями, в отношении которых плановые проверки проводятся с установленной периодичностью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Административный регламент исполнения федеральным медико-биологическим агентством функций по организации и проведению проверок в организациях отдельных отраслей промышленности с особо опасными условиями труда и на отдельных территориях , утв. приказом МЗ РФ от 19.10.2011 г. № 1194н</a:t>
            </a:r>
          </a:p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Административный регламент Федерального медико-биологического </a:t>
            </a:r>
            <a:r>
              <a:rPr lang="ru-RU" sz="5500" b="1" dirty="0" err="1" smtClean="0">
                <a:latin typeface="Times New Roman" pitchFamily="18" charset="0"/>
                <a:cs typeface="Times New Roman" pitchFamily="18" charset="0"/>
              </a:rPr>
              <a:t>агенства</a:t>
            </a: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 по исполнению государственной функции по контролю и надзору в сфере донорства крови и её компонентов. утв. Приказом МЗ РФ от 29.09 2011 №1093н </a:t>
            </a:r>
            <a:endParaRPr lang="ru-RU" sz="5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16 июля 2009 г. N 584</a:t>
            </a:r>
            <a:br>
              <a:rPr lang="ru-RU" sz="5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"Об уведомительном порядке начала осуществления отдельных видов предпринимательской деятельности»</a:t>
            </a:r>
          </a:p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17 августа 2016 г. N 806</a:t>
            </a:r>
            <a:br>
              <a:rPr lang="ru-RU" sz="5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"О применении </a:t>
            </a:r>
            <a:r>
              <a:rPr lang="ru-RU" sz="5500" b="1" dirty="0" err="1" smtClean="0">
                <a:latin typeface="Times New Roman" pitchFamily="18" charset="0"/>
                <a:cs typeface="Times New Roman" pitchFamily="18" charset="0"/>
              </a:rPr>
              <a:t>риск-ориентированного</a:t>
            </a: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 подхода при организации отдельных видов государственного контроля (надзора) и внесении изменений в некоторые акты Правительства Российской Федерации"</a:t>
            </a:r>
          </a:p>
          <a:p>
            <a:endParaRPr lang="ru-RU" sz="55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Плановые проверки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857232"/>
          <a:ext cx="8229600" cy="574511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200"/>
                <a:gridCol w="2743200"/>
                <a:gridCol w="2743200"/>
              </a:tblGrid>
              <a:tr h="135732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Вид надзора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Проверено  субъектов деятельности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Проверено объектов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565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в т.ч.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382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Санитарно-эпидемиологический надзор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565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Надзор в сфере донорства крови и её компонентов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Внеплановые проверки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229600" cy="393192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6186502"/>
                <a:gridCol w="2043098"/>
              </a:tblGrid>
              <a:tr h="43195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проверки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Проведено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7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в т.ч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7511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выполнению ранее выданных предписаний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7511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проверок по иным законным основаниям (при</a:t>
                      </a:r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эпидрасследованиях</a:t>
                      </a:r>
                      <a:r>
                        <a:rPr lang="ru-RU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23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совместно с другими органами государственного контроля (</a:t>
                      </a:r>
                      <a:r>
                        <a:rPr lang="ru-RU" sz="24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Ростехнадзор</a:t>
                      </a: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4348" y="5715016"/>
            <a:ext cx="78581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Специалисты МРУ №118 принимали участие в 6 проверках, организованных прокуратурой города.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Массовые типовые нарушения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71480"/>
            <a:ext cx="8715436" cy="6286520"/>
          </a:xfrm>
          <a:prstGeom prst="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1.Не осуществляется производственный контроль факторов производственной среды, в том числе посредством проведения лабораторных исследований и испытаний.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Не обеспечиваются уровни искусственной освещенности на рабочих местах в соответствии с нормативными значениями.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3.Не обеспечивается работа вентиляционных систем в соответствии с требованиями.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4.Не обеспечивается соответствие качества воды из распределительных сетей холодного и горячего водоснабжения.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Не обеспечиваются на рабочих местах допустимые величины показателей микроклимата (температура и влажность воздуха) 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Персонал организаций не обеспечивается в полном объеме спецодеждой,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спецобувью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другими средствами индивидуальной защиты 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7. Нарушение сроков и полноты профилактических медицинских осмотров персонала.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8. Не соблюдаются сроки годности продукции.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9.Нарушения правил предупреждения распространения инфекционных заболеваний при приёме детей в группы в детских дошкольных учреждениях.</a:t>
            </a:r>
          </a:p>
          <a:p>
            <a:pPr algn="ctr"/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E3AB-2736-4975-8941-78A31D111A1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2090</TotalTime>
  <Words>729</Words>
  <Application>Microsoft Office PowerPoint</Application>
  <PresentationFormat>Экран (4:3)</PresentationFormat>
  <Paragraphs>155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Основания проведения публичного обсуждения.</vt:lpstr>
      <vt:lpstr>Цели и задачи публичного обсуждения</vt:lpstr>
      <vt:lpstr>Полномочия МРУ № 118 ФМБА России, как органа контроля (надзора) </vt:lpstr>
      <vt:lpstr>Основания обязательных требований.</vt:lpstr>
      <vt:lpstr>Регламентирование надзорной деятельности</vt:lpstr>
      <vt:lpstr>Плановые проверки</vt:lpstr>
      <vt:lpstr>Внеплановые проверки</vt:lpstr>
      <vt:lpstr>Массовые типовые нарушения</vt:lpstr>
      <vt:lpstr>Массовые типовые нарушения  продолжение</vt:lpstr>
      <vt:lpstr>Административные санкции.</vt:lpstr>
      <vt:lpstr>Административные санкции.      продолжение</vt:lpstr>
      <vt:lpstr>Профилактика нарушений обязательных требований</vt:lpstr>
      <vt:lpstr>Будем работать?!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Полномочия МРУ № 118 ФМБА</dc:title>
  <dc:creator>user</dc:creator>
  <cp:lastModifiedBy>Ноутбук для выездов 4</cp:lastModifiedBy>
  <cp:revision>201</cp:revision>
  <dcterms:created xsi:type="dcterms:W3CDTF">2017-08-15T11:57:41Z</dcterms:created>
  <dcterms:modified xsi:type="dcterms:W3CDTF">2017-08-24T09:05:31Z</dcterms:modified>
</cp:coreProperties>
</file>